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7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14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A6603AE-C6B4-455E-B6F7-6E83E319A3F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9E117F8-2035-468A-9F97-D1997E2448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907704" y="1772816"/>
            <a:ext cx="6172200" cy="189436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400" dirty="0" smtClean="0"/>
              <a:t>Дитячі інфекційні хвороби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5589240"/>
            <a:ext cx="5184576" cy="11829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 err="1" smtClean="0"/>
              <a:t>Виконала</a:t>
            </a:r>
            <a:r>
              <a:rPr lang="ru-RU" dirty="0" smtClean="0"/>
              <a:t>: </a:t>
            </a:r>
            <a:endParaRPr lang="uk-UA" dirty="0"/>
          </a:p>
          <a:p>
            <a:pPr algn="r"/>
            <a:r>
              <a:rPr lang="uk-UA" dirty="0" smtClean="0"/>
              <a:t>Студентка 411-Д(з) групи ХГПА</a:t>
            </a:r>
          </a:p>
          <a:p>
            <a:pPr algn="r"/>
            <a:r>
              <a:rPr lang="uk-UA" dirty="0" smtClean="0"/>
              <a:t> Стельмах Тетяна </a:t>
            </a:r>
            <a:r>
              <a:rPr lang="uk-UA" dirty="0" err="1" smtClean="0"/>
              <a:t>Миколаъвна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1232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7280" y="6068"/>
            <a:ext cx="61494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Дитячі</a:t>
            </a:r>
            <a:endParaRPr lang="ru-RU" sz="4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інфекційні хвороби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738603"/>
            <a:ext cx="5142755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вітряна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віспа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09201" y="2967335"/>
            <a:ext cx="4525598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скарлатина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2041" y="4293096"/>
            <a:ext cx="3199915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коклюш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03494" y="5517232"/>
            <a:ext cx="1343638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кір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831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29" y="2656310"/>
            <a:ext cx="3067050" cy="385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0648"/>
            <a:ext cx="3390218" cy="310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69018" y="510892"/>
            <a:ext cx="38587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3600" b="1" cap="all" dirty="0" smtClean="0">
                <a:ln/>
                <a:solidFill>
                  <a:srgbClr val="FE8637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Скарлатина</a:t>
            </a:r>
            <a:endParaRPr lang="ru-RU" sz="3600" b="1" cap="all" dirty="0" smtClean="0">
              <a:ln/>
              <a:solidFill>
                <a:srgbClr val="FE8637"/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32943" y="5157192"/>
            <a:ext cx="31470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4000" b="1" cap="all" dirty="0" smtClean="0">
                <a:ln/>
                <a:solidFill>
                  <a:srgbClr val="FE8637"/>
                </a:solidFill>
                <a:effectLst>
                  <a:outerShdw blurRad="19685" dist="12700" dir="5400000" algn="tl" rotWithShape="0">
                    <a:srgbClr val="FE8637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коклюш</a:t>
            </a:r>
            <a:endParaRPr lang="ru-RU" sz="4000" b="1" cap="all" dirty="0" smtClean="0">
              <a:ln/>
              <a:solidFill>
                <a:srgbClr val="FE8637"/>
              </a:solidFill>
              <a:effectLst>
                <a:outerShdw blurRad="19685" dist="12700" dir="5400000" algn="tl" rotWithShape="0">
                  <a:srgbClr val="FE8637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794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904102" cy="30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69" y="2760557"/>
            <a:ext cx="3048000" cy="365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27086" y="5589240"/>
            <a:ext cx="55363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Кір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759264"/>
            <a:ext cx="43717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Вітряна віспа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66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0"/>
            <a:ext cx="1579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КІР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92981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/>
              <a:t>гостре</a:t>
            </a:r>
            <a:r>
              <a:rPr lang="ru-RU" sz="2000" dirty="0" smtClean="0"/>
              <a:t> </a:t>
            </a:r>
            <a:r>
              <a:rPr lang="ru-RU" sz="2000" dirty="0" err="1" smtClean="0"/>
              <a:t>вірусне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, яке </a:t>
            </a:r>
            <a:r>
              <a:rPr lang="ru-RU" sz="2000" dirty="0" err="1" smtClean="0"/>
              <a:t>характеризується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вираженою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інтоксикацією</a:t>
            </a:r>
            <a:r>
              <a:rPr lang="ru-RU" sz="2000" dirty="0" smtClean="0"/>
              <a:t>, </a:t>
            </a:r>
            <a:r>
              <a:rPr lang="ru-RU" sz="2000" dirty="0" err="1" smtClean="0"/>
              <a:t>катаральними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явищами</a:t>
            </a:r>
            <a:r>
              <a:rPr lang="ru-RU" sz="2000" dirty="0" smtClean="0"/>
              <a:t> з боку </a:t>
            </a:r>
            <a:r>
              <a:rPr lang="ru-RU" sz="2000" dirty="0" err="1" smtClean="0"/>
              <a:t>дихальних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шляхів</a:t>
            </a:r>
            <a:r>
              <a:rPr lang="ru-RU" sz="2000" dirty="0" smtClean="0"/>
              <a:t>, </a:t>
            </a:r>
            <a:r>
              <a:rPr lang="ru-RU" sz="2000" dirty="0" err="1" smtClean="0"/>
              <a:t>кон'юнктивітом</a:t>
            </a:r>
            <a:r>
              <a:rPr lang="ru-RU" sz="2000" dirty="0" smtClean="0"/>
              <a:t>, </a:t>
            </a:r>
            <a:r>
              <a:rPr lang="ru-RU" sz="2000" dirty="0" err="1" smtClean="0"/>
              <a:t>появою</a:t>
            </a:r>
            <a:r>
              <a:rPr lang="ru-RU" sz="2000" dirty="0" smtClean="0"/>
              <a:t> </a:t>
            </a:r>
            <a:r>
              <a:rPr lang="ru-RU" sz="2000" dirty="0" err="1" smtClean="0"/>
              <a:t>своєрідних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плям</a:t>
            </a:r>
            <a:r>
              <a:rPr lang="ru-RU" sz="2000" dirty="0" smtClean="0"/>
              <a:t> на </a:t>
            </a:r>
            <a:r>
              <a:rPr lang="ru-RU" sz="2000" dirty="0" err="1" smtClean="0"/>
              <a:t>слизовій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оболонці</a:t>
            </a:r>
            <a:r>
              <a:rPr lang="ru-RU" sz="2000" dirty="0" smtClean="0"/>
              <a:t> </a:t>
            </a:r>
            <a:r>
              <a:rPr lang="ru-RU" sz="2000" dirty="0" err="1" smtClean="0"/>
              <a:t>щоки</a:t>
            </a:r>
            <a:r>
              <a:rPr lang="ru-RU" sz="2000" dirty="0" smtClean="0"/>
              <a:t> і папулезно-</a:t>
            </a:r>
            <a:r>
              <a:rPr lang="ru-RU" sz="2000" dirty="0" err="1" smtClean="0"/>
              <a:t>плямистим</a:t>
            </a:r>
            <a:r>
              <a:rPr lang="ru-RU" sz="2000" dirty="0" smtClean="0"/>
              <a:t> </a:t>
            </a:r>
            <a:r>
              <a:rPr lang="ru-RU" sz="2000" dirty="0" err="1" smtClean="0"/>
              <a:t>висипом</a:t>
            </a:r>
            <a:r>
              <a:rPr lang="ru-RU" sz="2000" dirty="0" smtClean="0"/>
              <a:t> на </a:t>
            </a:r>
            <a:r>
              <a:rPr lang="ru-RU" sz="2000" dirty="0" err="1" smtClean="0"/>
              <a:t>шкірі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510" y="2420888"/>
            <a:ext cx="3000942" cy="282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7" y="5529126"/>
            <a:ext cx="7272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Збудник кору-фільтрівний вірус</a:t>
            </a:r>
            <a:endParaRPr lang="ru-RU" sz="36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614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416" y="188640"/>
            <a:ext cx="7499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Причини </a:t>
            </a:r>
            <a:r>
              <a:rPr lang="ru-RU" sz="5400" b="0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винекнення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825326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/>
              <a:t>Вдихання</a:t>
            </a:r>
            <a:r>
              <a:rPr lang="ru-RU" sz="2000" dirty="0" smtClean="0"/>
              <a:t> з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найдрібніших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крапель</a:t>
            </a:r>
            <a:r>
              <a:rPr lang="ru-RU" sz="2000" dirty="0" smtClean="0"/>
              <a:t> </a:t>
            </a:r>
            <a:r>
              <a:rPr lang="ru-RU" sz="2000" dirty="0" err="1" smtClean="0"/>
              <a:t>слизу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містять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віруси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потрапили</a:t>
            </a:r>
            <a:r>
              <a:rPr lang="ru-RU" sz="2000" dirty="0" smtClean="0"/>
              <a:t> в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чханні</a:t>
            </a:r>
            <a:r>
              <a:rPr lang="ru-RU" sz="2000" dirty="0" smtClean="0"/>
              <a:t>, </a:t>
            </a:r>
            <a:r>
              <a:rPr lang="ru-RU" sz="2000" dirty="0" err="1" smtClean="0"/>
              <a:t>кашлі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розмові</a:t>
            </a:r>
            <a:r>
              <a:rPr lang="ru-RU" sz="2000" dirty="0" smtClean="0"/>
              <a:t> </a:t>
            </a:r>
            <a:r>
              <a:rPr lang="ru-RU" sz="2000" dirty="0" err="1" smtClean="0"/>
              <a:t>хворої</a:t>
            </a:r>
            <a:r>
              <a:rPr lang="ru-RU" sz="2000" dirty="0" smtClean="0"/>
              <a:t> на </a:t>
            </a:r>
            <a:r>
              <a:rPr lang="ru-RU" sz="2000" dirty="0" err="1" smtClean="0"/>
              <a:t>кір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3236050" cy="242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119" y="5306139"/>
            <a:ext cx="2070771" cy="136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85797"/>
            <a:ext cx="3312368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37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5315" y="332656"/>
            <a:ext cx="6862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Розвиток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хвороби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38514"/>
            <a:ext cx="3024336" cy="24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0240" y="1916832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Упроваджуючись</a:t>
            </a:r>
            <a:r>
              <a:rPr lang="ru-RU" dirty="0" smtClean="0"/>
              <a:t> в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верхніх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, </a:t>
            </a:r>
            <a:r>
              <a:rPr lang="ru-RU" dirty="0" err="1" smtClean="0"/>
              <a:t>віруси</a:t>
            </a:r>
            <a:r>
              <a:rPr lang="ru-RU" dirty="0" smtClean="0"/>
              <a:t> </a:t>
            </a:r>
            <a:r>
              <a:rPr lang="ru-RU" dirty="0" err="1" smtClean="0"/>
              <a:t>розмножуються</a:t>
            </a:r>
            <a:r>
              <a:rPr lang="ru-RU" dirty="0" smtClean="0"/>
              <a:t>, </a:t>
            </a:r>
            <a:r>
              <a:rPr lang="ru-RU" dirty="0" err="1" smtClean="0"/>
              <a:t>проникають</a:t>
            </a:r>
            <a:r>
              <a:rPr lang="ru-RU" dirty="0" smtClean="0"/>
              <a:t> в </a:t>
            </a:r>
            <a:r>
              <a:rPr lang="ru-RU" dirty="0" err="1" smtClean="0"/>
              <a:t>місцеві</a:t>
            </a:r>
            <a:r>
              <a:rPr lang="ru-RU" dirty="0" smtClean="0"/>
              <a:t> </a:t>
            </a:r>
            <a:r>
              <a:rPr lang="ru-RU" dirty="0" err="1" smtClean="0"/>
              <a:t>лімфатичні</a:t>
            </a:r>
            <a:r>
              <a:rPr lang="ru-RU" dirty="0" smtClean="0"/>
              <a:t> </a:t>
            </a:r>
            <a:r>
              <a:rPr lang="ru-RU" dirty="0" err="1" smtClean="0"/>
              <a:t>вузли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збільшуються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потрапляють</a:t>
            </a:r>
            <a:r>
              <a:rPr lang="ru-RU" dirty="0" smtClean="0"/>
              <a:t> в кров і </a:t>
            </a:r>
            <a:r>
              <a:rPr lang="ru-RU" dirty="0" err="1" smtClean="0"/>
              <a:t>розносяться</a:t>
            </a:r>
            <a:r>
              <a:rPr lang="ru-RU" dirty="0" smtClean="0"/>
              <a:t> по органах і тканинах, </a:t>
            </a:r>
            <a:r>
              <a:rPr lang="ru-RU" dirty="0" err="1" smtClean="0"/>
              <a:t>взаємодіють</a:t>
            </a:r>
            <a:r>
              <a:rPr lang="ru-RU" dirty="0" smtClean="0"/>
              <a:t> з </a:t>
            </a:r>
            <a:r>
              <a:rPr lang="ru-RU" dirty="0" err="1" smtClean="0"/>
              <a:t>клітинами</a:t>
            </a:r>
            <a:r>
              <a:rPr lang="ru-RU" dirty="0" smtClean="0"/>
              <a:t> і </a:t>
            </a:r>
            <a:r>
              <a:rPr lang="ru-RU" dirty="0" err="1" smtClean="0"/>
              <a:t>проникають</a:t>
            </a:r>
            <a:r>
              <a:rPr lang="ru-RU" dirty="0" smtClean="0"/>
              <a:t> в них. </a:t>
            </a:r>
            <a:r>
              <a:rPr lang="ru-RU" dirty="0" err="1" smtClean="0"/>
              <a:t>З'являються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починають</a:t>
            </a:r>
            <a:r>
              <a:rPr lang="ru-RU" dirty="0" smtClean="0"/>
              <a:t> </a:t>
            </a:r>
            <a:r>
              <a:rPr lang="ru-RU" dirty="0" err="1" smtClean="0"/>
              <a:t>виробляти</a:t>
            </a:r>
            <a:r>
              <a:rPr lang="ru-RU" dirty="0" smtClean="0"/>
              <a:t> </a:t>
            </a:r>
            <a:r>
              <a:rPr lang="ru-RU" dirty="0" err="1" smtClean="0"/>
              <a:t>антитіла</a:t>
            </a:r>
            <a:r>
              <a:rPr lang="ru-RU" dirty="0" smtClean="0"/>
              <a:t>. </a:t>
            </a:r>
            <a:r>
              <a:rPr lang="ru-RU" dirty="0" err="1" smtClean="0"/>
              <a:t>Антитіла</a:t>
            </a:r>
            <a:r>
              <a:rPr lang="ru-RU" dirty="0" smtClean="0"/>
              <a:t> і </a:t>
            </a:r>
            <a:r>
              <a:rPr lang="ru-RU" dirty="0" err="1" smtClean="0"/>
              <a:t>специфічні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взаємодіють</a:t>
            </a:r>
            <a:r>
              <a:rPr lang="ru-RU" dirty="0" smtClean="0"/>
              <a:t> з </a:t>
            </a:r>
            <a:r>
              <a:rPr lang="ru-RU" dirty="0" err="1" smtClean="0"/>
              <a:t>клітинами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містять</a:t>
            </a:r>
            <a:r>
              <a:rPr lang="ru-RU" dirty="0" smtClean="0"/>
              <a:t> </a:t>
            </a:r>
            <a:r>
              <a:rPr lang="ru-RU" dirty="0" err="1" smtClean="0"/>
              <a:t>віруси</a:t>
            </a:r>
            <a:r>
              <a:rPr lang="ru-RU" dirty="0" smtClean="0"/>
              <a:t>, і </a:t>
            </a:r>
            <a:r>
              <a:rPr lang="ru-RU" dirty="0" err="1" smtClean="0"/>
              <a:t>руйнують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2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0796" y="89794"/>
            <a:ext cx="41024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Лікування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1340768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 </a:t>
            </a:r>
            <a:r>
              <a:rPr lang="ru-RU" dirty="0" err="1" smtClean="0"/>
              <a:t>неускладненому</a:t>
            </a:r>
            <a:r>
              <a:rPr lang="ru-RU" dirty="0" smtClean="0"/>
              <a:t> </a:t>
            </a:r>
            <a:r>
              <a:rPr lang="ru-RU" dirty="0" err="1" smtClean="0"/>
              <a:t>перебігу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лікують</a:t>
            </a:r>
            <a:r>
              <a:rPr lang="ru-RU" dirty="0" smtClean="0"/>
              <a:t> </a:t>
            </a:r>
            <a:r>
              <a:rPr lang="ru-RU" dirty="0" err="1" smtClean="0"/>
              <a:t>вдома</a:t>
            </a:r>
            <a:r>
              <a:rPr lang="ru-RU" dirty="0" smtClean="0"/>
              <a:t>, </a:t>
            </a:r>
            <a:r>
              <a:rPr lang="ru-RU" dirty="0" err="1" smtClean="0"/>
              <a:t>дорослих</a:t>
            </a:r>
            <a:r>
              <a:rPr lang="ru-RU" dirty="0" smtClean="0"/>
              <a:t> </a:t>
            </a:r>
            <a:r>
              <a:rPr lang="ru-RU" dirty="0" err="1" smtClean="0"/>
              <a:t>звичайно</a:t>
            </a:r>
            <a:r>
              <a:rPr lang="ru-RU" dirty="0" smtClean="0"/>
              <a:t> </a:t>
            </a:r>
            <a:r>
              <a:rPr lang="ru-RU" dirty="0" err="1" smtClean="0"/>
              <a:t>госпіталізують</a:t>
            </a:r>
            <a:r>
              <a:rPr lang="ru-RU" dirty="0" smtClean="0"/>
              <a:t>. </a:t>
            </a:r>
            <a:r>
              <a:rPr lang="ru-RU" dirty="0" err="1" smtClean="0"/>
              <a:t>Застосовують</a:t>
            </a:r>
            <a:r>
              <a:rPr lang="ru-RU" dirty="0" smtClean="0"/>
              <a:t> </a:t>
            </a:r>
            <a:r>
              <a:rPr lang="ru-RU" dirty="0" err="1" smtClean="0"/>
              <a:t>вітамінотерапію</a:t>
            </a:r>
            <a:r>
              <a:rPr lang="ru-RU" dirty="0" smtClean="0"/>
              <a:t>, при </a:t>
            </a:r>
            <a:r>
              <a:rPr lang="ru-RU" dirty="0" err="1" smtClean="0"/>
              <a:t>приєднанні</a:t>
            </a:r>
            <a:r>
              <a:rPr lang="ru-RU" dirty="0" smtClean="0"/>
              <a:t> </a:t>
            </a:r>
            <a:r>
              <a:rPr lang="ru-RU" dirty="0" err="1" smtClean="0"/>
              <a:t>ускладнень</a:t>
            </a:r>
            <a:r>
              <a:rPr lang="ru-RU" dirty="0" smtClean="0"/>
              <a:t> — </a:t>
            </a:r>
            <a:r>
              <a:rPr lang="ru-RU" dirty="0" err="1" smtClean="0"/>
              <a:t>антибіотики</a:t>
            </a:r>
            <a:r>
              <a:rPr lang="ru-RU" dirty="0" smtClean="0"/>
              <a:t>. </a:t>
            </a:r>
            <a:r>
              <a:rPr lang="ru-RU" dirty="0" err="1" smtClean="0"/>
              <a:t>Ослабленим</a:t>
            </a:r>
            <a:r>
              <a:rPr lang="ru-RU" dirty="0" smtClean="0"/>
              <a:t> </a:t>
            </a:r>
            <a:r>
              <a:rPr lang="ru-RU" dirty="0" err="1" smtClean="0"/>
              <a:t>хворим</a:t>
            </a:r>
            <a:r>
              <a:rPr lang="ru-RU" dirty="0" smtClean="0"/>
              <a:t> </a:t>
            </a:r>
            <a:r>
              <a:rPr lang="ru-RU" dirty="0" err="1" smtClean="0"/>
              <a:t>вводять</a:t>
            </a:r>
            <a:r>
              <a:rPr lang="ru-RU" dirty="0" smtClean="0"/>
              <a:t> </a:t>
            </a:r>
            <a:r>
              <a:rPr lang="ru-RU" dirty="0" err="1" smtClean="0"/>
              <a:t>протикоровий</a:t>
            </a:r>
            <a:r>
              <a:rPr lang="ru-RU" dirty="0" smtClean="0"/>
              <a:t> </a:t>
            </a:r>
            <a:r>
              <a:rPr lang="ru-RU" dirty="0" err="1" smtClean="0"/>
              <a:t>імуноглобулін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33" y="2996952"/>
            <a:ext cx="3454333" cy="3454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10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564" y="188640"/>
            <a:ext cx="75608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Профілактика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72816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Проводиться </a:t>
            </a:r>
            <a:r>
              <a:rPr lang="ru-RU" sz="2000" dirty="0" err="1" smtClean="0"/>
              <a:t>своєчасне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виявлення</a:t>
            </a:r>
            <a:r>
              <a:rPr lang="ru-RU" sz="2000" dirty="0" smtClean="0"/>
              <a:t> і </a:t>
            </a:r>
            <a:r>
              <a:rPr lang="ru-RU" sz="2000" dirty="0" err="1" smtClean="0"/>
              <a:t>ізоляція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. </a:t>
            </a:r>
            <a:r>
              <a:rPr lang="ru-RU" sz="2000" dirty="0" err="1" smtClean="0"/>
              <a:t>Дезинфекція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проводять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осередковану</a:t>
            </a:r>
            <a:r>
              <a:rPr lang="ru-RU" sz="2000" dirty="0" smtClean="0"/>
              <a:t> і </a:t>
            </a:r>
            <a:r>
              <a:rPr lang="ru-RU" sz="2000" dirty="0" err="1" smtClean="0"/>
              <a:t>заключну</a:t>
            </a:r>
            <a:r>
              <a:rPr lang="ru-RU" sz="2000" dirty="0" smtClean="0"/>
              <a:t>. </a:t>
            </a:r>
            <a:r>
              <a:rPr lang="ru-RU" sz="2000" dirty="0" err="1" smtClean="0"/>
              <a:t>Основним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засобом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профілактики</a:t>
            </a:r>
            <a:r>
              <a:rPr lang="ru-RU" sz="2000" dirty="0" smtClean="0"/>
              <a:t> є </a:t>
            </a:r>
            <a:r>
              <a:rPr lang="ru-RU" sz="2000" dirty="0" err="1" smtClean="0"/>
              <a:t>протикорова</a:t>
            </a:r>
            <a:r>
              <a:rPr lang="ru-RU" sz="2000" dirty="0" smtClean="0"/>
              <a:t> вакцина </a:t>
            </a:r>
            <a:r>
              <a:rPr lang="en-US" sz="2000" dirty="0" smtClean="0"/>
              <a:t>MMR,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забезпечує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3312368" cy="220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84984"/>
            <a:ext cx="3906180" cy="26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1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116632"/>
            <a:ext cx="3320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Коклюш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1707" y="1445875"/>
            <a:ext cx="8342741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err="1" smtClean="0"/>
              <a:t>гостра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інфекційна</a:t>
            </a:r>
            <a:r>
              <a:rPr lang="ru-RU" sz="2400" dirty="0" smtClean="0"/>
              <a:t> хвороба,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характеризується</a:t>
            </a:r>
            <a:r>
              <a:rPr lang="ru-RU" sz="2400" dirty="0" smtClean="0"/>
              <a:t> приступами судорожного кашлю.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87" y="2276872"/>
            <a:ext cx="4001411" cy="368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5964578"/>
            <a:ext cx="789988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Збудник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коклюшу —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паличка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Борде-Жанґу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085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58746"/>
            <a:ext cx="82809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Перебіг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хвороби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20840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Інкубаційний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при </a:t>
            </a:r>
            <a:r>
              <a:rPr lang="ru-RU" dirty="0" err="1" smtClean="0"/>
              <a:t>коклюші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 7—9 </a:t>
            </a:r>
            <a:r>
              <a:rPr lang="ru-RU" dirty="0" err="1" smtClean="0"/>
              <a:t>діб</a:t>
            </a:r>
            <a:r>
              <a:rPr lang="ru-RU" dirty="0" smtClean="0"/>
              <a:t> (за </a:t>
            </a:r>
            <a:r>
              <a:rPr lang="ru-RU" dirty="0" err="1" smtClean="0"/>
              <a:t>деякими</a:t>
            </a:r>
            <a:r>
              <a:rPr lang="ru-RU" dirty="0" smtClean="0"/>
              <a:t> </a:t>
            </a:r>
            <a:r>
              <a:rPr lang="ru-RU" dirty="0" err="1" smtClean="0"/>
              <a:t>даними</a:t>
            </a:r>
            <a:r>
              <a:rPr lang="ru-RU" dirty="0" smtClean="0"/>
              <a:t> 2-14 </a:t>
            </a:r>
            <a:r>
              <a:rPr lang="ru-RU" dirty="0" err="1" smtClean="0"/>
              <a:t>діб</a:t>
            </a:r>
            <a:r>
              <a:rPr lang="ru-RU" dirty="0" smtClean="0"/>
              <a:t>).</a:t>
            </a:r>
          </a:p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настає</a:t>
            </a:r>
            <a:r>
              <a:rPr lang="ru-RU" dirty="0" smtClean="0"/>
              <a:t> </a:t>
            </a:r>
            <a:r>
              <a:rPr lang="ru-RU" dirty="0" err="1" smtClean="0"/>
              <a:t>катаральний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 10—14 </a:t>
            </a:r>
            <a:r>
              <a:rPr lang="ru-RU" dirty="0" err="1" smtClean="0"/>
              <a:t>днів</a:t>
            </a:r>
            <a:r>
              <a:rPr lang="ru-RU" dirty="0" smtClean="0"/>
              <a:t> і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сухим кашлем, </a:t>
            </a:r>
            <a:r>
              <a:rPr lang="ru-RU" dirty="0" err="1" smtClean="0"/>
              <a:t>нежитем</a:t>
            </a:r>
            <a:r>
              <a:rPr lang="ru-RU" dirty="0" smtClean="0"/>
              <a:t>, </a:t>
            </a:r>
            <a:r>
              <a:rPr lang="ru-RU" dirty="0" err="1" smtClean="0"/>
              <a:t>підвищенням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до 37,5—38°.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наступні</a:t>
            </a:r>
            <a:r>
              <a:rPr lang="ru-RU" dirty="0" smtClean="0"/>
              <a:t> </a:t>
            </a:r>
            <a:r>
              <a:rPr lang="ru-RU" dirty="0" err="1" smtClean="0"/>
              <a:t>дні</a:t>
            </a:r>
            <a:r>
              <a:rPr lang="ru-RU" dirty="0" smtClean="0"/>
              <a:t> кашель </a:t>
            </a:r>
            <a:r>
              <a:rPr lang="ru-RU" dirty="0" err="1" smtClean="0"/>
              <a:t>поступово</a:t>
            </a:r>
            <a:r>
              <a:rPr lang="ru-RU" dirty="0" smtClean="0"/>
              <a:t> </a:t>
            </a:r>
            <a:r>
              <a:rPr lang="ru-RU" dirty="0" err="1" smtClean="0"/>
              <a:t>посилюється</a:t>
            </a:r>
            <a:r>
              <a:rPr lang="ru-RU" dirty="0" smtClean="0"/>
              <a:t>— </a:t>
            </a:r>
            <a:r>
              <a:rPr lang="ru-RU" dirty="0" err="1" smtClean="0"/>
              <a:t>спазматичний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.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 2—8 </a:t>
            </a:r>
            <a:r>
              <a:rPr lang="ru-RU" dirty="0" err="1" smtClean="0"/>
              <a:t>тижнів</a:t>
            </a:r>
            <a:r>
              <a:rPr lang="ru-RU" dirty="0" smtClean="0"/>
              <a:t> і </a:t>
            </a:r>
            <a:r>
              <a:rPr lang="ru-RU" dirty="0" err="1" smtClean="0"/>
              <a:t>довше</a:t>
            </a:r>
            <a:r>
              <a:rPr lang="ru-RU" dirty="0" smtClean="0"/>
              <a:t>. </a:t>
            </a:r>
            <a:r>
              <a:rPr lang="ru-RU" dirty="0" err="1" smtClean="0"/>
              <a:t>Під</a:t>
            </a:r>
            <a:r>
              <a:rPr lang="ru-RU" dirty="0" smtClean="0"/>
              <a:t> час кашлю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утворюватись</a:t>
            </a:r>
            <a:r>
              <a:rPr lang="ru-RU" dirty="0" smtClean="0"/>
              <a:t> </a:t>
            </a:r>
            <a:r>
              <a:rPr lang="ru-RU" dirty="0" err="1" smtClean="0"/>
              <a:t>крововиливи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шкіру</a:t>
            </a:r>
            <a:r>
              <a:rPr lang="ru-RU" dirty="0" smtClean="0"/>
              <a:t> </a:t>
            </a:r>
            <a:r>
              <a:rPr lang="ru-RU" dirty="0" err="1" smtClean="0"/>
              <a:t>повік</a:t>
            </a:r>
            <a:endParaRPr lang="ru-RU" dirty="0" smtClean="0"/>
          </a:p>
          <a:p>
            <a:r>
              <a:rPr lang="ru-RU" dirty="0" err="1" smtClean="0"/>
              <a:t>Поступово</a:t>
            </a:r>
            <a:r>
              <a:rPr lang="ru-RU" dirty="0" smtClean="0"/>
              <a:t> кашель </a:t>
            </a:r>
            <a:r>
              <a:rPr lang="ru-RU" dirty="0" err="1" smtClean="0"/>
              <a:t>слабшає</a:t>
            </a:r>
            <a:r>
              <a:rPr lang="ru-RU" dirty="0" smtClean="0"/>
              <a:t>, приступи </a:t>
            </a:r>
            <a:r>
              <a:rPr lang="ru-RU" dirty="0" err="1" smtClean="0"/>
              <a:t>стають</a:t>
            </a:r>
            <a:r>
              <a:rPr lang="ru-RU" dirty="0" smtClean="0"/>
              <a:t> </a:t>
            </a:r>
            <a:r>
              <a:rPr lang="ru-RU" dirty="0" err="1" smtClean="0"/>
              <a:t>рідшими</a:t>
            </a:r>
            <a:r>
              <a:rPr lang="ru-RU" dirty="0" smtClean="0"/>
              <a:t> й не такими </a:t>
            </a:r>
            <a:r>
              <a:rPr lang="ru-RU" dirty="0" err="1" smtClean="0"/>
              <a:t>тривалими</a:t>
            </a:r>
            <a:r>
              <a:rPr lang="ru-RU" dirty="0" smtClean="0"/>
              <a:t> —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видужання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dirty="0" err="1" smtClean="0">
                <a:solidFill>
                  <a:srgbClr val="FFC000"/>
                </a:solidFill>
              </a:rPr>
              <a:t>Перебіг</a:t>
            </a:r>
            <a:r>
              <a:rPr lang="ru-RU" b="1" dirty="0" smtClean="0">
                <a:solidFill>
                  <a:srgbClr val="FFC000"/>
                </a:solidFill>
              </a:rPr>
              <a:t> коклюшу </a:t>
            </a:r>
            <a:r>
              <a:rPr lang="ru-RU" b="1" dirty="0" err="1" smtClean="0">
                <a:solidFill>
                  <a:srgbClr val="FFC000"/>
                </a:solidFill>
              </a:rPr>
              <a:t>може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</a:rPr>
              <a:t>ускладнюватися</a:t>
            </a:r>
            <a:r>
              <a:rPr lang="ru-RU" b="1" dirty="0" smtClean="0">
                <a:solidFill>
                  <a:srgbClr val="FFC000"/>
                </a:solidFill>
              </a:rPr>
              <a:t>, </a:t>
            </a:r>
            <a:r>
              <a:rPr lang="ru-RU" b="1" dirty="0" err="1" smtClean="0">
                <a:solidFill>
                  <a:srgbClr val="FFC000"/>
                </a:solidFill>
              </a:rPr>
              <a:t>найчастіше</a:t>
            </a:r>
            <a:r>
              <a:rPr lang="ru-RU" b="1" dirty="0" smtClean="0">
                <a:solidFill>
                  <a:srgbClr val="FFC000"/>
                </a:solidFill>
              </a:rPr>
              <a:t>, </a:t>
            </a:r>
            <a:r>
              <a:rPr lang="ru-RU" b="1" dirty="0" err="1" smtClean="0">
                <a:solidFill>
                  <a:srgbClr val="FFC000"/>
                </a:solidFill>
              </a:rPr>
              <a:t>запаленням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</a:rPr>
              <a:t>легень</a:t>
            </a:r>
            <a:r>
              <a:rPr lang="ru-RU" b="1" dirty="0" smtClean="0">
                <a:solidFill>
                  <a:srgbClr val="FFC000"/>
                </a:solidFill>
              </a:rPr>
              <a:t>.</a:t>
            </a:r>
            <a:endParaRPr lang="ru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9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2089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Профілактика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77281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Профілактикою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на коклюш є </a:t>
            </a:r>
            <a:r>
              <a:rPr lang="ru-RU" dirty="0" err="1" smtClean="0"/>
              <a:t>рання</a:t>
            </a:r>
            <a:r>
              <a:rPr lang="ru-RU" dirty="0" smtClean="0"/>
              <a:t> </a:t>
            </a:r>
            <a:r>
              <a:rPr lang="ru-RU" dirty="0" err="1" smtClean="0"/>
              <a:t>ізоляція</a:t>
            </a:r>
            <a:r>
              <a:rPr lang="ru-RU" dirty="0" smtClean="0"/>
              <a:t> хворого до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повного</a:t>
            </a:r>
            <a:r>
              <a:rPr lang="ru-RU" dirty="0" smtClean="0"/>
              <a:t> </a:t>
            </a:r>
            <a:r>
              <a:rPr lang="ru-RU" dirty="0" err="1" smtClean="0"/>
              <a:t>видужання</a:t>
            </a:r>
            <a:r>
              <a:rPr lang="ru-RU" dirty="0" smtClean="0"/>
              <a:t>, карантин на 40 </a:t>
            </a:r>
            <a:r>
              <a:rPr lang="ru-RU" dirty="0" err="1" smtClean="0"/>
              <a:t>діб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в </a:t>
            </a:r>
            <a:r>
              <a:rPr lang="ru-RU" dirty="0" err="1" smtClean="0"/>
              <a:t>контакті</a:t>
            </a:r>
            <a:r>
              <a:rPr lang="ru-RU" dirty="0" smtClean="0"/>
              <a:t> з </a:t>
            </a:r>
            <a:r>
              <a:rPr lang="ru-RU" dirty="0" err="1" smtClean="0"/>
              <a:t>хворим</a:t>
            </a:r>
            <a:r>
              <a:rPr lang="ru-RU" dirty="0" smtClean="0"/>
              <a:t>, активна </a:t>
            </a:r>
            <a:r>
              <a:rPr lang="ru-RU" dirty="0" err="1" smtClean="0"/>
              <a:t>імунізація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у 5—7 </a:t>
            </a:r>
            <a:r>
              <a:rPr lang="ru-RU" dirty="0" err="1" smtClean="0"/>
              <a:t>місяців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через 9—12 </a:t>
            </a:r>
            <a:r>
              <a:rPr lang="ru-RU" dirty="0" err="1" smtClean="0"/>
              <a:t>місяців</a:t>
            </a:r>
            <a:r>
              <a:rPr lang="ru-RU" dirty="0" smtClean="0"/>
              <a:t>, </a:t>
            </a:r>
            <a:r>
              <a:rPr lang="ru-RU" dirty="0" err="1" smtClean="0"/>
              <a:t>далі</a:t>
            </a:r>
            <a:r>
              <a:rPr lang="ru-RU" dirty="0" smtClean="0"/>
              <a:t> </a:t>
            </a:r>
            <a:r>
              <a:rPr lang="ru-RU" dirty="0" err="1" smtClean="0"/>
              <a:t>кожні</a:t>
            </a:r>
            <a:r>
              <a:rPr lang="ru-RU" dirty="0" smtClean="0"/>
              <a:t> 2—3 роки до 14 </a:t>
            </a:r>
            <a:r>
              <a:rPr lang="ru-RU" dirty="0" err="1" smtClean="0"/>
              <a:t>років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9585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486954"/>
            <a:ext cx="23431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29183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72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88640"/>
            <a:ext cx="4679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Скарлатина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841" y="1196752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err="1" smtClean="0"/>
              <a:t>гостре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інфекційне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виявляється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висипом</a:t>
            </a:r>
            <a:r>
              <a:rPr lang="ru-RU" sz="2400" dirty="0" smtClean="0"/>
              <a:t>, </a:t>
            </a:r>
            <a:r>
              <a:rPr lang="ru-RU" sz="2400" dirty="0" err="1" smtClean="0"/>
              <a:t>лихоманкою</a:t>
            </a:r>
            <a:r>
              <a:rPr lang="ru-RU" sz="2400" dirty="0" smtClean="0"/>
              <a:t>, </a:t>
            </a:r>
            <a:r>
              <a:rPr lang="ru-RU" sz="2400" dirty="0" err="1" smtClean="0"/>
              <a:t>загальною</a:t>
            </a:r>
            <a:r>
              <a:rPr lang="ru-RU" sz="2400" dirty="0" smtClean="0"/>
              <a:t> </a:t>
            </a:r>
            <a:r>
              <a:rPr lang="ru-RU" sz="2400" dirty="0" err="1" smtClean="0"/>
              <a:t>інтоксикацією</a:t>
            </a:r>
            <a:r>
              <a:rPr lang="ru-RU" sz="2400" dirty="0" smtClean="0"/>
              <a:t>, </a:t>
            </a:r>
            <a:r>
              <a:rPr lang="ru-RU" sz="2400" dirty="0" err="1" smtClean="0"/>
              <a:t>ангіною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735" y="2564904"/>
            <a:ext cx="4176464" cy="2999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5903893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Збудник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– бета-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гемолітичний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стрептокок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групи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А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733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3783" y="188640"/>
            <a:ext cx="47564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Вітряна віспа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9532" y="1148424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/>
              <a:t>гостре</a:t>
            </a:r>
            <a:r>
              <a:rPr lang="ru-RU" sz="2000" dirty="0" smtClean="0"/>
              <a:t> </a:t>
            </a:r>
            <a:r>
              <a:rPr lang="ru-RU" sz="2000" dirty="0" err="1" smtClean="0"/>
              <a:t>інфекційне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 з </a:t>
            </a:r>
            <a:r>
              <a:rPr lang="ru-RU" sz="2000" dirty="0" err="1" smtClean="0"/>
              <a:t>повітряно-крапельним</a:t>
            </a:r>
            <a:r>
              <a:rPr lang="ru-RU" sz="2000" dirty="0" smtClean="0"/>
              <a:t> шляхом </a:t>
            </a:r>
            <a:r>
              <a:rPr lang="ru-RU" sz="2000" dirty="0" err="1" smtClean="0"/>
              <a:t>передачі</a:t>
            </a:r>
            <a:r>
              <a:rPr lang="ru-RU" sz="2000" dirty="0" smtClean="0"/>
              <a:t>. </a:t>
            </a:r>
            <a:r>
              <a:rPr lang="ru-RU" sz="2000" dirty="0" err="1" smtClean="0"/>
              <a:t>Характеризується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лихоманкою</a:t>
            </a:r>
            <a:r>
              <a:rPr lang="ru-RU" sz="2000" dirty="0" smtClean="0"/>
              <a:t>, </a:t>
            </a:r>
            <a:r>
              <a:rPr lang="ru-RU" sz="2000" dirty="0" err="1" smtClean="0"/>
              <a:t>папуловезикульознми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висипанням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доброякісним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протіканням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9532" y="5949280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Хвороба </a:t>
            </a:r>
            <a:r>
              <a:rPr lang="ru-RU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викликається</a:t>
            </a:r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вірусом</a:t>
            </a:r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з </a:t>
            </a:r>
            <a:r>
              <a:rPr lang="ru-RU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родини</a:t>
            </a:r>
            <a:r>
              <a:rPr lang="ru-RU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Herpesviridae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— </a:t>
            </a:r>
            <a:r>
              <a:rPr lang="ru-RU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варицела-зостер</a:t>
            </a:r>
            <a:endParaRPr lang="ru-RU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20888"/>
            <a:ext cx="3312368" cy="32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88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688" y="476672"/>
            <a:ext cx="4035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Симптоми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3207" y="1441799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підвищення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температури</a:t>
            </a:r>
            <a:r>
              <a:rPr lang="ru-RU" sz="2800" dirty="0" smtClean="0"/>
              <a:t> до 38-39 °C;</a:t>
            </a:r>
          </a:p>
          <a:p>
            <a:r>
              <a:rPr lang="ru-RU" sz="2800" dirty="0" err="1" smtClean="0"/>
              <a:t>рясний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висип</a:t>
            </a:r>
            <a:r>
              <a:rPr lang="ru-RU" sz="2800" dirty="0" smtClean="0"/>
              <a:t> у </a:t>
            </a:r>
            <a:r>
              <a:rPr lang="ru-RU" sz="2800" dirty="0" err="1" smtClean="0"/>
              <a:t>вигляді</a:t>
            </a:r>
            <a:r>
              <a:rPr lang="ru-RU" sz="2800" dirty="0" smtClean="0"/>
              <a:t> </a:t>
            </a:r>
            <a:r>
              <a:rPr lang="ru-RU" sz="2800" dirty="0" err="1" smtClean="0"/>
              <a:t>круглих</a:t>
            </a:r>
            <a:r>
              <a:rPr lang="ru-RU" sz="2800" dirty="0" smtClean="0"/>
              <a:t> </a:t>
            </a:r>
            <a:r>
              <a:rPr lang="ru-RU" sz="2800" dirty="0" err="1" smtClean="0"/>
              <a:t>рожевих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плям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діаметром</a:t>
            </a:r>
            <a:r>
              <a:rPr lang="ru-RU" sz="2800" dirty="0" smtClean="0"/>
              <a:t> 1-3 мм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41941"/>
            <a:ext cx="2664296" cy="315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://www.bsmu.edu.ua/media/k2/items/cache/1989b63796ddb198c6c6f884b17b0892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24944"/>
            <a:ext cx="482333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1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7112" y="188640"/>
            <a:ext cx="5553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Проф</a:t>
            </a:r>
            <a:r>
              <a:rPr lang="uk-UA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і</a:t>
            </a:r>
            <a:r>
              <a:rPr lang="ru-RU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лактика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147" y="167834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dirty="0" smtClean="0"/>
              <a:t>Ізоляція хворих;</a:t>
            </a:r>
          </a:p>
          <a:p>
            <a:endParaRPr lang="uk-UA" sz="2800" dirty="0" smtClean="0"/>
          </a:p>
          <a:p>
            <a:r>
              <a:rPr lang="ru-RU" sz="2800" dirty="0" err="1" smtClean="0"/>
              <a:t>Аттенуірована</a:t>
            </a:r>
            <a:r>
              <a:rPr lang="ru-RU" sz="2800" dirty="0" smtClean="0"/>
              <a:t> вакцина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24653"/>
            <a:ext cx="2808312" cy="2692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37" y="3645024"/>
            <a:ext cx="3946909" cy="2960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497" y="3717032"/>
            <a:ext cx="3654681" cy="2935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569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435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Дитячі інфекційні хвороби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Дитячі інфекційні хвороби</dc:title>
  <dc:creator>лариса</dc:creator>
  <cp:lastModifiedBy>Валерия</cp:lastModifiedBy>
  <cp:revision>11</cp:revision>
  <dcterms:created xsi:type="dcterms:W3CDTF">2013-04-22T04:45:33Z</dcterms:created>
  <dcterms:modified xsi:type="dcterms:W3CDTF">2016-12-18T21:01:05Z</dcterms:modified>
</cp:coreProperties>
</file>